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85" r:id="rId9"/>
    <p:sldId id="261" r:id="rId10"/>
    <p:sldId id="268" r:id="rId11"/>
    <p:sldId id="262" r:id="rId12"/>
    <p:sldId id="270" r:id="rId13"/>
    <p:sldId id="263" r:id="rId14"/>
    <p:sldId id="286" r:id="rId15"/>
    <p:sldId id="273" r:id="rId16"/>
    <p:sldId id="274" r:id="rId17"/>
    <p:sldId id="282" r:id="rId18"/>
    <p:sldId id="284" r:id="rId19"/>
    <p:sldId id="287" r:id="rId20"/>
    <p:sldId id="279" r:id="rId21"/>
    <p:sldId id="277" r:id="rId22"/>
    <p:sldId id="278" r:id="rId23"/>
    <p:sldId id="280" r:id="rId24"/>
    <p:sldId id="281" r:id="rId25"/>
    <p:sldId id="293" r:id="rId26"/>
    <p:sldId id="289" r:id="rId27"/>
    <p:sldId id="290" r:id="rId28"/>
    <p:sldId id="29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E980-9C37-4A5A-8ABE-0D58E1F125EC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7E8D-8F69-4BEF-B707-857621C8C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0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07E8D-8F69-4BEF-B707-857621C8C6C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30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07E8D-8F69-4BEF-B707-857621C8C6C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91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45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6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3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1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31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1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3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5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87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93E6-1F4C-49D1-BCD7-831DF53C53EA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2C09-EBF6-4D70-BEDA-6A00139487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nJv0jrZVjCg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52855" y="1046016"/>
            <a:ext cx="3082636" cy="5320579"/>
          </a:xfrm>
          <a:ln>
            <a:solidFill>
              <a:srgbClr val="FF0000"/>
            </a:solidFill>
          </a:ln>
        </p:spPr>
        <p:txBody>
          <a:bodyPr vert="horz">
            <a:normAutofit/>
          </a:bodyPr>
          <a:lstStyle/>
          <a:p>
            <a:r>
              <a:rPr lang="nl-NL" sz="8800" b="1" dirty="0" smtClean="0">
                <a:latin typeface="Bradley Hand ITC" panose="03070402050302030203" pitchFamily="66" charset="0"/>
              </a:rPr>
              <a:t>Kleur</a:t>
            </a:r>
            <a:br>
              <a:rPr lang="nl-NL" sz="8800" b="1" dirty="0" smtClean="0">
                <a:latin typeface="Bradley Hand ITC" panose="03070402050302030203" pitchFamily="66" charset="0"/>
              </a:rPr>
            </a:br>
            <a:r>
              <a:rPr lang="nl-NL" sz="2400" b="1" dirty="0" smtClean="0">
                <a:latin typeface="Bradley Hand ITC" panose="03070402050302030203" pitchFamily="66" charset="0"/>
              </a:rPr>
              <a:t>werkbladen</a:t>
            </a:r>
            <a:endParaRPr lang="nl-NL" sz="8800" b="1" dirty="0">
              <a:latin typeface="Bradley Hand ITC" panose="03070402050302030203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1836" y="4488872"/>
            <a:ext cx="2649682" cy="488373"/>
          </a:xfrm>
        </p:spPr>
        <p:txBody>
          <a:bodyPr/>
          <a:lstStyle/>
          <a:p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21" y="1046017"/>
            <a:ext cx="5320579" cy="53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2160" y="365125"/>
            <a:ext cx="5791639" cy="1325563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>
                <a:latin typeface="Bradley Hand ITC" panose="03070402050302030203" pitchFamily="66" charset="0"/>
              </a:rPr>
              <a:t>Wit: ________________________________</a:t>
            </a:r>
            <a:br>
              <a:rPr lang="nl-NL" sz="3200" b="1" dirty="0" smtClean="0">
                <a:latin typeface="Bradley Hand ITC" panose="03070402050302030203" pitchFamily="66" charset="0"/>
              </a:rPr>
            </a:br>
            <a:r>
              <a:rPr lang="nl-NL" sz="3200" b="1" dirty="0" smtClean="0">
                <a:latin typeface="Bradley Hand ITC" panose="03070402050302030203" pitchFamily="66" charset="0"/>
              </a:rPr>
              <a:t/>
            </a:r>
            <a:br>
              <a:rPr lang="nl-NL" sz="3200" b="1" dirty="0" smtClean="0">
                <a:latin typeface="Bradley Hand ITC" panose="03070402050302030203" pitchFamily="66" charset="0"/>
              </a:rPr>
            </a:br>
            <a:r>
              <a:rPr lang="nl-NL" sz="3200" b="1" dirty="0" smtClean="0">
                <a:latin typeface="Bradley Hand ITC" panose="03070402050302030203" pitchFamily="66" charset="0"/>
              </a:rPr>
              <a:t>Zwart: _____________________________</a:t>
            </a:r>
            <a:endParaRPr lang="nl-NL" sz="3200" b="1" dirty="0">
              <a:latin typeface="Bradley Hand ITC" panose="03070402050302030203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6" y="365125"/>
            <a:ext cx="4362773" cy="5811838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61" y="1996124"/>
            <a:ext cx="5791639" cy="4180839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7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382" y="153338"/>
            <a:ext cx="10515600" cy="1325563"/>
          </a:xfrm>
        </p:spPr>
        <p:txBody>
          <a:bodyPr/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kleurcontrasten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478901"/>
            <a:ext cx="8610600" cy="483696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98764"/>
            <a:ext cx="8231476" cy="488662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latin typeface="Bradley Hand ITC" panose="03070402050302030203" pitchFamily="66" charset="0"/>
              </a:rPr>
              <a:t>Warm-Koud contrast</a:t>
            </a:r>
            <a:endParaRPr lang="nl-NL" sz="2000" b="1" dirty="0">
              <a:latin typeface="Bradley Hand ITC" panose="03070402050302030203" pitchFamily="66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4" y="1011439"/>
            <a:ext cx="3646685" cy="424636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77345" y="995765"/>
            <a:ext cx="5153891" cy="59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777345" y="1814356"/>
            <a:ext cx="5143500" cy="585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777345" y="2582559"/>
            <a:ext cx="5153891" cy="103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766954" y="4140891"/>
            <a:ext cx="5153891" cy="989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 flipH="1">
            <a:off x="6531428" y="987281"/>
            <a:ext cx="2" cy="606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7873340" y="987281"/>
            <a:ext cx="0" cy="1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8034104" y="1011439"/>
            <a:ext cx="207908" cy="58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9744686" y="995764"/>
            <a:ext cx="193271" cy="59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6317673" y="1822694"/>
            <a:ext cx="213755" cy="574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8034104" y="1818860"/>
            <a:ext cx="200644" cy="577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9744687" y="1822696"/>
            <a:ext cx="194846" cy="574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6843548" y="2575698"/>
            <a:ext cx="0" cy="1045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7873340" y="2575698"/>
            <a:ext cx="0" cy="1045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8925791" y="2585436"/>
            <a:ext cx="0" cy="1035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H="1">
            <a:off x="9965728" y="2611479"/>
            <a:ext cx="12514" cy="1006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H="1">
            <a:off x="6843548" y="4143042"/>
            <a:ext cx="1484" cy="987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7873340" y="4143042"/>
            <a:ext cx="0" cy="987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 flipH="1">
            <a:off x="8925791" y="4143042"/>
            <a:ext cx="10391" cy="987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9937957" y="4130686"/>
            <a:ext cx="0" cy="99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el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0959"/>
              </p:ext>
            </p:extLst>
          </p:nvPr>
        </p:nvGraphicFramePr>
        <p:xfrm>
          <a:off x="6317672" y="1018309"/>
          <a:ext cx="213755" cy="571500"/>
        </p:xfrm>
        <a:graphic>
          <a:graphicData uri="http://schemas.openxmlformats.org/drawingml/2006/table">
            <a:tbl>
              <a:tblPr/>
              <a:tblGrid>
                <a:gridCol w="213755"/>
              </a:tblGrid>
              <a:tr h="5715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8064" y="271608"/>
            <a:ext cx="8665581" cy="1224684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latin typeface="Bradley Hand ITC" panose="03070402050302030203" pitchFamily="66" charset="0"/>
              </a:rPr>
              <a:t>Licht/donker contrast</a:t>
            </a:r>
            <a:br>
              <a:rPr lang="nl-NL" sz="2800" b="1" dirty="0" smtClean="0">
                <a:latin typeface="Bradley Hand ITC" panose="03070402050302030203" pitchFamily="66" charset="0"/>
              </a:rPr>
            </a:br>
            <a:r>
              <a:rPr lang="nl-NL" sz="2000" b="1" dirty="0" smtClean="0">
                <a:latin typeface="Bradley Hand ITC" panose="03070402050302030203" pitchFamily="66" charset="0"/>
              </a:rPr>
              <a:t>zwart-wit of zwart-geel</a:t>
            </a:r>
            <a:endParaRPr lang="nl-NL" sz="2000" b="1" dirty="0">
              <a:latin typeface="Bradley Hand ITC" panose="03070402050302030203" pitchFamily="66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4" y="1825625"/>
            <a:ext cx="3261872" cy="4351338"/>
          </a:xfrm>
        </p:spPr>
      </p:pic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9797466"/>
              </p:ext>
            </p:extLst>
          </p:nvPr>
        </p:nvGraphicFramePr>
        <p:xfrm>
          <a:off x="6464967" y="1829592"/>
          <a:ext cx="4657533" cy="434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59"/>
                <a:gridCol w="931946"/>
                <a:gridCol w="933041"/>
                <a:gridCol w="931946"/>
                <a:gridCol w="933041"/>
              </a:tblGrid>
              <a:tr h="86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8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11292" y="216105"/>
            <a:ext cx="740735" cy="6140245"/>
          </a:xfrm>
        </p:spPr>
        <p:txBody>
          <a:bodyPr vert="vert">
            <a:noAutofit/>
          </a:bodyPr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Complementair contrast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" y="344027"/>
            <a:ext cx="3106479" cy="2857961"/>
          </a:xfrm>
        </p:spPr>
      </p:pic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8223873"/>
              </p:ext>
            </p:extLst>
          </p:nvPr>
        </p:nvGraphicFramePr>
        <p:xfrm>
          <a:off x="862047" y="3460750"/>
          <a:ext cx="2991294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991"/>
                <a:gridCol w="594274"/>
                <a:gridCol w="599244"/>
                <a:gridCol w="598541"/>
                <a:gridCol w="599244"/>
              </a:tblGrid>
              <a:tr h="421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413625" y="2744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69" y="366881"/>
            <a:ext cx="3780144" cy="2835108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2492"/>
              </p:ext>
            </p:extLst>
          </p:nvPr>
        </p:nvGraphicFramePr>
        <p:xfrm>
          <a:off x="5069169" y="3460750"/>
          <a:ext cx="2991294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991"/>
                <a:gridCol w="594274"/>
                <a:gridCol w="599244"/>
                <a:gridCol w="598541"/>
                <a:gridCol w="599244"/>
              </a:tblGrid>
              <a:tr h="421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9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nl-NL" sz="19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 </a:t>
                      </a:r>
                      <a:endParaRPr lang="nl-NL" sz="19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85765" y="664296"/>
            <a:ext cx="599208" cy="5048539"/>
          </a:xfrm>
        </p:spPr>
        <p:txBody>
          <a:bodyPr vert="vert">
            <a:noAutofit/>
          </a:bodyPr>
          <a:lstStyle/>
          <a:p>
            <a:r>
              <a:rPr lang="nl-NL" sz="4000" b="1" dirty="0" smtClean="0">
                <a:latin typeface="Bradley Hand ITC" panose="03070402050302030203" pitchFamily="66" charset="0"/>
              </a:rPr>
              <a:t>kwaliteitscontrast</a:t>
            </a:r>
            <a:endParaRPr lang="nl-NL" sz="4000" b="1" dirty="0">
              <a:latin typeface="Bradley Hand ITC" panose="03070402050302030203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3188566"/>
            <a:ext cx="2536751" cy="3167784"/>
          </a:xfrm>
        </p:spPr>
      </p:pic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5156527"/>
              </p:ext>
            </p:extLst>
          </p:nvPr>
        </p:nvGraphicFramePr>
        <p:xfrm>
          <a:off x="5029201" y="365125"/>
          <a:ext cx="2659013" cy="2388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549"/>
                <a:gridCol w="532053"/>
                <a:gridCol w="532679"/>
                <a:gridCol w="532053"/>
                <a:gridCol w="532679"/>
              </a:tblGrid>
              <a:tr h="47769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9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93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93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93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365125"/>
            <a:ext cx="3393226" cy="2541644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97467"/>
              </p:ext>
            </p:extLst>
          </p:nvPr>
        </p:nvGraphicFramePr>
        <p:xfrm>
          <a:off x="4655127" y="3188566"/>
          <a:ext cx="3060795" cy="306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565"/>
                <a:gridCol w="612447"/>
                <a:gridCol w="613168"/>
                <a:gridCol w="612447"/>
                <a:gridCol w="613168"/>
              </a:tblGrid>
              <a:tr h="61335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35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3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3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3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17546" marR="117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3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Kleuren en interieurstijlen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4" y="1690688"/>
            <a:ext cx="4351338" cy="43513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Trendy</a:t>
            </a: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7025"/>
            <a:ext cx="3724689" cy="43513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646821" y="1597025"/>
            <a:ext cx="5133474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>
            <a:stCxn id="4" idx="0"/>
            <a:endCxn id="4" idx="2"/>
          </p:cNvCxnSpPr>
          <p:nvPr/>
        </p:nvCxnSpPr>
        <p:spPr>
          <a:xfrm>
            <a:off x="8213558" y="1597025"/>
            <a:ext cx="0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4" idx="1"/>
            <a:endCxn id="4" idx="3"/>
          </p:cNvCxnSpPr>
          <p:nvPr/>
        </p:nvCxnSpPr>
        <p:spPr>
          <a:xfrm>
            <a:off x="5646821" y="3772694"/>
            <a:ext cx="51334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Lucida Handwriting" panose="03010101010101010101" pitchFamily="66" charset="0"/>
              </a:rPr>
              <a:t>klassiek</a:t>
            </a:r>
            <a:endParaRPr lang="nl-NL" dirty="0">
              <a:latin typeface="Lucida Handwriting" panose="03010101010101010101" pitchFamily="66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7184571" y="1690688"/>
            <a:ext cx="4317618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>
            <a:stCxn id="4" idx="0"/>
            <a:endCxn id="4" idx="2"/>
          </p:cNvCxnSpPr>
          <p:nvPr/>
        </p:nvCxnSpPr>
        <p:spPr>
          <a:xfrm>
            <a:off x="9343380" y="1690688"/>
            <a:ext cx="0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4" idx="1"/>
            <a:endCxn id="4" idx="3"/>
          </p:cNvCxnSpPr>
          <p:nvPr/>
        </p:nvCxnSpPr>
        <p:spPr>
          <a:xfrm>
            <a:off x="7184571" y="3866357"/>
            <a:ext cx="4317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oper Std Black" panose="0208090304030B020404" pitchFamily="18" charset="0"/>
              </a:rPr>
              <a:t>Retro/vintage</a:t>
            </a:r>
            <a:endParaRPr lang="nl-NL" dirty="0">
              <a:latin typeface="Cooper Std Black" panose="0208090304030B020404" pitchFamily="18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6" y="1690688"/>
            <a:ext cx="3535462" cy="43513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6128084" y="1690688"/>
            <a:ext cx="522571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>
            <a:endCxn id="5" idx="2"/>
          </p:cNvCxnSpPr>
          <p:nvPr/>
        </p:nvCxnSpPr>
        <p:spPr>
          <a:xfrm>
            <a:off x="8740239" y="1690688"/>
            <a:ext cx="703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5" idx="1"/>
            <a:endCxn id="5" idx="3"/>
          </p:cNvCxnSpPr>
          <p:nvPr/>
        </p:nvCxnSpPr>
        <p:spPr>
          <a:xfrm>
            <a:off x="6128084" y="3866357"/>
            <a:ext cx="5225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679518"/>
            <a:ext cx="3932237" cy="508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Wat is kleur ?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576" r="5576"/>
          <a:stretch/>
        </p:blipFill>
        <p:spPr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Bradley Hand ITC" panose="03070402050302030203" pitchFamily="66" charset="0"/>
              </a:rPr>
              <a:t> </a:t>
            </a:r>
            <a:r>
              <a:rPr lang="nl-NL" dirty="0" smtClean="0">
                <a:latin typeface="Bradley Hand ITC" panose="03070402050302030203" pitchFamily="66" charset="0"/>
              </a:rPr>
              <a:t>Dankzij </a:t>
            </a:r>
            <a:r>
              <a:rPr lang="nl-NL" i="1" dirty="0" smtClean="0">
                <a:latin typeface="Bradley Hand ITC" panose="03070402050302030203" pitchFamily="66" charset="0"/>
              </a:rPr>
              <a:t>___________</a:t>
            </a:r>
            <a:r>
              <a:rPr lang="nl-NL" dirty="0" smtClean="0">
                <a:latin typeface="Bradley Hand ITC" panose="03070402050302030203" pitchFamily="66" charset="0"/>
              </a:rPr>
              <a:t> </a:t>
            </a:r>
            <a:r>
              <a:rPr lang="nl-NL" dirty="0">
                <a:latin typeface="Bradley Hand ITC" panose="03070402050302030203" pitchFamily="66" charset="0"/>
              </a:rPr>
              <a:t>kunnen we kleuren waarnemen.  In het donker zien we niets.</a:t>
            </a:r>
          </a:p>
          <a:p>
            <a:r>
              <a:rPr lang="nl-NL" dirty="0">
                <a:latin typeface="Bradley Hand ITC" panose="03070402050302030203" pitchFamily="66" charset="0"/>
              </a:rPr>
              <a:t>Wit licht is samengesteld uit alle kleuren van de regenboog. </a:t>
            </a:r>
          </a:p>
          <a:p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 smtClean="0">
                <a:latin typeface="Bradley Hand ITC" panose="03070402050302030203" pitchFamily="66" charset="0"/>
              </a:rPr>
              <a:t>De </a:t>
            </a:r>
            <a:r>
              <a:rPr lang="nl-NL" dirty="0">
                <a:latin typeface="Bradley Hand ITC" panose="03070402050302030203" pitchFamily="66" charset="0"/>
              </a:rPr>
              <a:t>stoffen waar het licht op valt hebben. De eigenschap een gedeelte van het spectrum te absorberen (in zich op te nemen</a:t>
            </a:r>
            <a:r>
              <a:rPr lang="nl-NL" dirty="0" smtClean="0">
                <a:latin typeface="Bradley Hand ITC" panose="03070402050302030203" pitchFamily="66" charset="0"/>
              </a:rPr>
              <a:t>).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>
                <a:latin typeface="Bradley Hand ITC" panose="03070402050302030203" pitchFamily="66" charset="0"/>
              </a:rPr>
              <a:t>Zien we bij wit licht een rood voorwerp, dan bevat dit voorwerp een </a:t>
            </a:r>
            <a:r>
              <a:rPr lang="nl-NL" dirty="0" err="1">
                <a:latin typeface="Bradley Hand ITC" panose="03070402050302030203" pitchFamily="66" charset="0"/>
              </a:rPr>
              <a:t>kleurgevende</a:t>
            </a:r>
            <a:r>
              <a:rPr lang="nl-NL" dirty="0">
                <a:latin typeface="Bradley Hand ITC" panose="03070402050302030203" pitchFamily="66" charset="0"/>
              </a:rPr>
              <a:t> stof die de gele, oranje, paarse, blauwe en groene delen van het licht absorbeert</a:t>
            </a:r>
            <a:r>
              <a:rPr lang="nl-NL" dirty="0" smtClean="0">
                <a:latin typeface="Bradley Hand ITC" panose="03070402050302030203" pitchFamily="66" charset="0"/>
              </a:rPr>
              <a:t>.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 smtClean="0">
                <a:latin typeface="Bradley Hand ITC" panose="03070402050302030203" pitchFamily="66" charset="0"/>
              </a:rPr>
              <a:t>Slechts </a:t>
            </a:r>
            <a:r>
              <a:rPr lang="nl-NL" dirty="0">
                <a:latin typeface="Bradley Hand ITC" panose="03070402050302030203" pitchFamily="66" charset="0"/>
              </a:rPr>
              <a:t>het rode deel wordt terug gekaatst naar ons oog. (2)</a:t>
            </a:r>
          </a:p>
          <a:p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572" y="1606618"/>
            <a:ext cx="2997224" cy="14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Giddyup Std" panose="03050402040302040404" pitchFamily="66" charset="0"/>
              </a:rPr>
              <a:t>landelijk</a:t>
            </a:r>
            <a:endParaRPr lang="nl-NL" dirty="0">
              <a:latin typeface="Giddyup Std" panose="03050402040302040404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5462"/>
            <a:ext cx="3246506" cy="43513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293895" y="1555462"/>
            <a:ext cx="553452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stCxn id="7" idx="0"/>
            <a:endCxn id="7" idx="2"/>
          </p:cNvCxnSpPr>
          <p:nvPr/>
        </p:nvCxnSpPr>
        <p:spPr>
          <a:xfrm>
            <a:off x="8061158" y="1555462"/>
            <a:ext cx="0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7" idx="1"/>
            <a:endCxn id="7" idx="3"/>
          </p:cNvCxnSpPr>
          <p:nvPr/>
        </p:nvCxnSpPr>
        <p:spPr>
          <a:xfrm>
            <a:off x="5293895" y="3731131"/>
            <a:ext cx="5534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ookman Old Style" panose="02050604050505020204" pitchFamily="18" charset="0"/>
              </a:rPr>
              <a:t>C</a:t>
            </a:r>
            <a:r>
              <a:rPr lang="nl-NL" dirty="0" smtClean="0">
                <a:latin typeface="Bookman Old Style" panose="02050604050505020204" pitchFamily="18" charset="0"/>
              </a:rPr>
              <a:t>hique</a:t>
            </a:r>
            <a:endParaRPr lang="nl-NL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" y="1690688"/>
            <a:ext cx="6332508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7700211" y="1690688"/>
            <a:ext cx="409073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endCxn id="3" idx="2"/>
          </p:cNvCxnSpPr>
          <p:nvPr/>
        </p:nvCxnSpPr>
        <p:spPr>
          <a:xfrm>
            <a:off x="9725891" y="1690688"/>
            <a:ext cx="19688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stCxn id="3" idx="1"/>
            <a:endCxn id="3" idx="3"/>
          </p:cNvCxnSpPr>
          <p:nvPr/>
        </p:nvCxnSpPr>
        <p:spPr>
          <a:xfrm>
            <a:off x="7700211" y="3866357"/>
            <a:ext cx="4090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Basic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" y="2283230"/>
            <a:ext cx="6332508" cy="316625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7700211" y="1690688"/>
            <a:ext cx="409073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endCxn id="3" idx="2"/>
          </p:cNvCxnSpPr>
          <p:nvPr/>
        </p:nvCxnSpPr>
        <p:spPr>
          <a:xfrm>
            <a:off x="9725891" y="1690688"/>
            <a:ext cx="19688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stCxn id="3" idx="1"/>
            <a:endCxn id="3" idx="3"/>
          </p:cNvCxnSpPr>
          <p:nvPr/>
        </p:nvCxnSpPr>
        <p:spPr>
          <a:xfrm>
            <a:off x="7700211" y="3866357"/>
            <a:ext cx="4090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ahnschrift SemiBold" panose="020B0502040204020203" pitchFamily="34" charset="0"/>
              </a:rPr>
              <a:t>Industrieel</a:t>
            </a:r>
            <a:endParaRPr lang="nl-NL" dirty="0">
              <a:latin typeface="Bahnschrift SemiBold" panose="020B0502040204020203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7700211" y="1690688"/>
            <a:ext cx="409073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endCxn id="3" idx="2"/>
          </p:cNvCxnSpPr>
          <p:nvPr/>
        </p:nvCxnSpPr>
        <p:spPr>
          <a:xfrm>
            <a:off x="9725891" y="1690688"/>
            <a:ext cx="19688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stCxn id="3" idx="1"/>
            <a:endCxn id="3" idx="3"/>
          </p:cNvCxnSpPr>
          <p:nvPr/>
        </p:nvCxnSpPr>
        <p:spPr>
          <a:xfrm>
            <a:off x="7700211" y="3866357"/>
            <a:ext cx="4090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6238"/>
            <a:ext cx="6206136" cy="4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entury Gothic" panose="020B0502020202020204" pitchFamily="34" charset="0"/>
              </a:rPr>
              <a:t>Landelijk</a:t>
            </a:r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7700211" y="1690688"/>
            <a:ext cx="409073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endCxn id="3" idx="2"/>
          </p:cNvCxnSpPr>
          <p:nvPr/>
        </p:nvCxnSpPr>
        <p:spPr>
          <a:xfrm>
            <a:off x="9725891" y="1690688"/>
            <a:ext cx="19688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stCxn id="3" idx="1"/>
            <a:endCxn id="3" idx="3"/>
          </p:cNvCxnSpPr>
          <p:nvPr/>
        </p:nvCxnSpPr>
        <p:spPr>
          <a:xfrm>
            <a:off x="7700211" y="3866357"/>
            <a:ext cx="4090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" y="1731363"/>
            <a:ext cx="6397523" cy="42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radley Hand ITC" panose="03070402050302030203" pitchFamily="66" charset="0"/>
              </a:rPr>
              <a:t>Romantisch</a:t>
            </a:r>
            <a:endParaRPr lang="nl-NL" dirty="0">
              <a:latin typeface="Bradley Hand ITC" panose="03070402050302030203" pitchFamily="66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" y="2350597"/>
            <a:ext cx="6332508" cy="303151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7700211" y="1690688"/>
            <a:ext cx="409073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>
            <a:endCxn id="3" idx="2"/>
          </p:cNvCxnSpPr>
          <p:nvPr/>
        </p:nvCxnSpPr>
        <p:spPr>
          <a:xfrm>
            <a:off x="9725891" y="1690688"/>
            <a:ext cx="19688" cy="435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stCxn id="3" idx="1"/>
            <a:endCxn id="3" idx="3"/>
          </p:cNvCxnSpPr>
          <p:nvPr/>
        </p:nvCxnSpPr>
        <p:spPr>
          <a:xfrm>
            <a:off x="7700211" y="3866357"/>
            <a:ext cx="4090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95300"/>
            <a:ext cx="3932237" cy="1435100"/>
          </a:xfrm>
        </p:spPr>
        <p:txBody>
          <a:bodyPr>
            <a:normAutofit fontScale="90000"/>
          </a:bodyPr>
          <a:lstStyle/>
          <a:p>
            <a:r>
              <a:rPr lang="nl-NL" sz="2000" b="1" dirty="0">
                <a:latin typeface="Bradley Hand ITC" panose="03070402050302030203" pitchFamily="66" charset="0"/>
              </a:rPr>
              <a:t>Hoe zit dat dan bij wit, zwart en grijs?</a:t>
            </a:r>
            <a:r>
              <a:rPr lang="nl-NL" sz="2000" dirty="0">
                <a:latin typeface="Bradley Hand ITC" panose="03070402050302030203" pitchFamily="66" charset="0"/>
              </a:rPr>
              <a:t/>
            </a:r>
            <a:br>
              <a:rPr lang="nl-NL" sz="2000" dirty="0">
                <a:latin typeface="Bradley Hand ITC" panose="03070402050302030203" pitchFamily="66" charset="0"/>
              </a:rPr>
            </a:br>
            <a:r>
              <a:rPr lang="nl-NL" sz="2000" b="1" dirty="0">
                <a:latin typeface="Bradley Hand ITC" panose="03070402050302030203" pitchFamily="66" charset="0"/>
              </a:rPr>
              <a:t>In theorie zijn dit geen kleuren.</a:t>
            </a:r>
            <a:r>
              <a:rPr lang="nl-NL" dirty="0">
                <a:latin typeface="Bradley Hand ITC" panose="03070402050302030203" pitchFamily="66" charset="0"/>
              </a:rPr>
              <a:t/>
            </a:r>
            <a:br>
              <a:rPr lang="nl-NL" dirty="0">
                <a:latin typeface="Bradley Hand ITC" panose="03070402050302030203" pitchFamily="66" charset="0"/>
              </a:rPr>
            </a:b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1" b="531"/>
          <a:stretch>
            <a:fillRect/>
          </a:stretch>
        </p:blipFill>
        <p:spPr>
          <a:xfrm>
            <a:off x="8322914" y="2068237"/>
            <a:ext cx="2597551" cy="205105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358900"/>
            <a:ext cx="3932237" cy="4510088"/>
          </a:xfrm>
        </p:spPr>
        <p:txBody>
          <a:bodyPr>
            <a:noAutofit/>
          </a:bodyPr>
          <a:lstStyle/>
          <a:p>
            <a:r>
              <a:rPr lang="nl-NL" dirty="0">
                <a:latin typeface="Bradley Hand ITC" panose="03070402050302030203" pitchFamily="66" charset="0"/>
              </a:rPr>
              <a:t>Een</a:t>
            </a:r>
            <a:r>
              <a:rPr lang="nl-NL" b="1" dirty="0">
                <a:latin typeface="Bradley Hand ITC" panose="03070402050302030203" pitchFamily="66" charset="0"/>
              </a:rPr>
              <a:t> </a:t>
            </a:r>
            <a:r>
              <a:rPr lang="nl-NL" b="1" dirty="0" smtClean="0">
                <a:latin typeface="Bradley Hand ITC" panose="03070402050302030203" pitchFamily="66" charset="0"/>
              </a:rPr>
              <a:t>________</a:t>
            </a:r>
            <a:r>
              <a:rPr lang="nl-NL" dirty="0" smtClean="0">
                <a:latin typeface="Bradley Hand ITC" panose="03070402050302030203" pitchFamily="66" charset="0"/>
              </a:rPr>
              <a:t> </a:t>
            </a:r>
            <a:r>
              <a:rPr lang="nl-NL" dirty="0">
                <a:latin typeface="Bradley Hand ITC" panose="03070402050302030203" pitchFamily="66" charset="0"/>
              </a:rPr>
              <a:t>voorwerp bevat een stof die geen enkele kleur van het spectrum absorbeert. </a:t>
            </a:r>
          </a:p>
          <a:p>
            <a:r>
              <a:rPr lang="nl-NL" dirty="0">
                <a:latin typeface="Bradley Hand ITC" panose="03070402050302030203" pitchFamily="66" charset="0"/>
              </a:rPr>
              <a:t>Het hele spectrum wordt gereflecteerd. (3)</a:t>
            </a:r>
          </a:p>
          <a:p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>
                <a:latin typeface="Bradley Hand ITC" panose="03070402050302030203" pitchFamily="66" charset="0"/>
              </a:rPr>
              <a:t>Bij </a:t>
            </a:r>
            <a:r>
              <a:rPr lang="nl-NL" b="1" dirty="0" smtClean="0">
                <a:latin typeface="Bradley Hand ITC" panose="03070402050302030203" pitchFamily="66" charset="0"/>
              </a:rPr>
              <a:t>_________ </a:t>
            </a:r>
            <a:r>
              <a:rPr lang="nl-NL" dirty="0">
                <a:latin typeface="Bradley Hand ITC" panose="03070402050302030203" pitchFamily="66" charset="0"/>
              </a:rPr>
              <a:t>zien we het tegenovergestelde.</a:t>
            </a:r>
          </a:p>
          <a:p>
            <a:r>
              <a:rPr lang="nl-NL" dirty="0">
                <a:latin typeface="Bradley Hand ITC" panose="03070402050302030203" pitchFamily="66" charset="0"/>
              </a:rPr>
              <a:t>Geen enkele kleur wordt teruggekaatst, alle spectrum kleuren worden geabsorbeerd. (4)</a:t>
            </a:r>
          </a:p>
          <a:p>
            <a:r>
              <a:rPr lang="nl-NL" dirty="0">
                <a:latin typeface="Bradley Hand ITC" panose="03070402050302030203" pitchFamily="66" charset="0"/>
              </a:rPr>
              <a:t> </a:t>
            </a:r>
          </a:p>
          <a:p>
            <a:r>
              <a:rPr lang="nl-NL" b="1" dirty="0" smtClean="0">
                <a:latin typeface="Bradley Hand ITC" panose="03070402050302030203" pitchFamily="66" charset="0"/>
              </a:rPr>
              <a:t>_________</a:t>
            </a:r>
            <a:r>
              <a:rPr lang="nl-NL" dirty="0" smtClean="0">
                <a:latin typeface="Bradley Hand ITC" panose="03070402050302030203" pitchFamily="66" charset="0"/>
              </a:rPr>
              <a:t> </a:t>
            </a:r>
            <a:r>
              <a:rPr lang="nl-NL" dirty="0">
                <a:latin typeface="Bradley Hand ITC" panose="03070402050302030203" pitchFamily="66" charset="0"/>
              </a:rPr>
              <a:t>ligt ergens tussen wit en zwart in</a:t>
            </a:r>
          </a:p>
          <a:p>
            <a:r>
              <a:rPr lang="nl-NL" dirty="0">
                <a:latin typeface="Bradley Hand ITC" panose="03070402050302030203" pitchFamily="66" charset="0"/>
              </a:rPr>
              <a:t>Een gelijke hoeveelheid van iedere kleur  wordt gereflecteerd. De gereflecteerde kleuren mengen zich tot grijs.</a:t>
            </a:r>
          </a:p>
          <a:p>
            <a:r>
              <a:rPr lang="nl-NL" dirty="0">
                <a:latin typeface="Bradley Hand ITC" panose="03070402050302030203" pitchFamily="66" charset="0"/>
              </a:rPr>
              <a:t>Hoe lichter het grijs (hoe meer richting wit), des te meer van iedere kleur wordt gereflecteerd en omgekeerd. (5)</a:t>
            </a:r>
            <a:r>
              <a:rPr lang="nl-NL" b="1" dirty="0">
                <a:latin typeface="Bradley Hand ITC" panose="03070402050302030203" pitchFamily="66" charset="0"/>
              </a:rPr>
              <a:t> 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>
                <a:latin typeface="Bradley Hand ITC" panose="03070402050302030203" pitchFamily="66" charset="0"/>
              </a:rPr>
              <a:t> </a:t>
            </a:r>
          </a:p>
          <a:p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81" y="630328"/>
            <a:ext cx="2333333" cy="14571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900" y="4164531"/>
            <a:ext cx="2400000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33400"/>
            <a:ext cx="3044825" cy="736600"/>
          </a:xfrm>
        </p:spPr>
        <p:txBody>
          <a:bodyPr>
            <a:normAutofit/>
          </a:bodyPr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De kleurencirkel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6349" y="1353127"/>
            <a:ext cx="4595812" cy="5286296"/>
          </a:xfrm>
        </p:spPr>
        <p:txBody>
          <a:bodyPr>
            <a:normAutofit/>
          </a:bodyPr>
          <a:lstStyle/>
          <a:p>
            <a:r>
              <a:rPr lang="nl-NL" i="1" u="sng" dirty="0">
                <a:latin typeface="Bradley Hand ITC" panose="03070402050302030203" pitchFamily="66" charset="0"/>
              </a:rPr>
              <a:t>De 3</a:t>
            </a:r>
            <a:r>
              <a:rPr lang="nl-NL" i="1" u="sng" dirty="0" smtClean="0">
                <a:latin typeface="Bradley Hand ITC" panose="03070402050302030203" pitchFamily="66" charset="0"/>
              </a:rPr>
              <a:t> </a:t>
            </a:r>
            <a:r>
              <a:rPr lang="nl-NL" i="1" u="sng" dirty="0">
                <a:latin typeface="Bradley Hand ITC" panose="03070402050302030203" pitchFamily="66" charset="0"/>
              </a:rPr>
              <a:t>primaire kleuren </a:t>
            </a:r>
            <a:r>
              <a:rPr lang="nl-NL" dirty="0">
                <a:latin typeface="Bradley Hand ITC" panose="03070402050302030203" pitchFamily="66" charset="0"/>
              </a:rPr>
              <a:t>zijn  </a:t>
            </a:r>
            <a:endParaRPr lang="nl-NL" b="1" dirty="0" smtClean="0">
              <a:latin typeface="Bradley Hand ITC" panose="03070402050302030203" pitchFamily="66" charset="0"/>
            </a:endParaRPr>
          </a:p>
          <a:p>
            <a:r>
              <a:rPr lang="nl-NL" b="1" dirty="0" smtClean="0">
                <a:latin typeface="Bradley Hand ITC" panose="03070402050302030203" pitchFamily="66" charset="0"/>
              </a:rPr>
              <a:t>1</a:t>
            </a:r>
          </a:p>
          <a:p>
            <a:r>
              <a:rPr lang="nl-NL" b="1" dirty="0" smtClean="0">
                <a:latin typeface="Bradley Hand ITC" panose="03070402050302030203" pitchFamily="66" charset="0"/>
              </a:rPr>
              <a:t>2</a:t>
            </a:r>
          </a:p>
          <a:p>
            <a:r>
              <a:rPr lang="nl-NL" b="1" dirty="0">
                <a:latin typeface="Bradley Hand ITC" panose="03070402050302030203" pitchFamily="66" charset="0"/>
              </a:rPr>
              <a:t>3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i="1" u="sng" dirty="0">
                <a:latin typeface="Bradley Hand ITC" panose="03070402050302030203" pitchFamily="66" charset="0"/>
              </a:rPr>
              <a:t>De 3 secundaire kleuren </a:t>
            </a:r>
            <a:r>
              <a:rPr lang="nl-NL" dirty="0">
                <a:latin typeface="Bradley Hand ITC" panose="03070402050302030203" pitchFamily="66" charset="0"/>
              </a:rPr>
              <a:t>zijn </a:t>
            </a:r>
            <a:endParaRPr lang="nl-NL" b="1" dirty="0">
              <a:latin typeface="Bradley Hand ITC" panose="03070402050302030203" pitchFamily="66" charset="0"/>
            </a:endParaRPr>
          </a:p>
          <a:p>
            <a:r>
              <a:rPr lang="nl-NL" b="1" dirty="0" smtClean="0">
                <a:latin typeface="Bradley Hand ITC" panose="03070402050302030203" pitchFamily="66" charset="0"/>
              </a:rPr>
              <a:t>1</a:t>
            </a:r>
          </a:p>
          <a:p>
            <a:r>
              <a:rPr lang="nl-NL" b="1" dirty="0" smtClean="0">
                <a:latin typeface="Bradley Hand ITC" panose="03070402050302030203" pitchFamily="66" charset="0"/>
              </a:rPr>
              <a:t>2</a:t>
            </a:r>
          </a:p>
          <a:p>
            <a:r>
              <a:rPr lang="nl-NL" b="1" dirty="0">
                <a:latin typeface="Bradley Hand ITC" panose="03070402050302030203" pitchFamily="66" charset="0"/>
              </a:rPr>
              <a:t>3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i="1" u="sng" dirty="0" smtClean="0">
                <a:latin typeface="Bradley Hand ITC" panose="03070402050302030203" pitchFamily="66" charset="0"/>
              </a:rPr>
              <a:t>Complementaire </a:t>
            </a:r>
            <a:r>
              <a:rPr lang="nl-NL" i="1" u="sng" dirty="0">
                <a:latin typeface="Bradley Hand ITC" panose="03070402050302030203" pitchFamily="66" charset="0"/>
              </a:rPr>
              <a:t>kleuren</a:t>
            </a:r>
          </a:p>
          <a:p>
            <a:r>
              <a:rPr lang="nl-NL" dirty="0">
                <a:latin typeface="Bradley Hand ITC" panose="03070402050302030203" pitchFamily="66" charset="0"/>
              </a:rPr>
              <a:t>Dit zijn kleurenparen die contrasteren. Ze staan op de kleurencirkel min of meer recht tegen over elkaar in de kleurencirkel. </a:t>
            </a:r>
          </a:p>
          <a:p>
            <a:r>
              <a:rPr lang="nl-NL" b="1" dirty="0" smtClean="0">
                <a:latin typeface="Bradley Hand ITC" panose="03070402050302030203" pitchFamily="66" charset="0"/>
              </a:rPr>
              <a:t>------------------- &amp; ----------------------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b="1" dirty="0">
                <a:latin typeface="Bradley Hand ITC" panose="03070402050302030203" pitchFamily="66" charset="0"/>
              </a:rPr>
              <a:t>------------------- &amp; ----------------------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b="1" dirty="0">
                <a:latin typeface="Bradley Hand ITC" panose="03070402050302030203" pitchFamily="66" charset="0"/>
              </a:rPr>
              <a:t>------------------- &amp; ----------------------</a:t>
            </a:r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 smtClean="0">
                <a:hlinkClick r:id="rId3"/>
              </a:rPr>
              <a:t>https://m.youtube.com/watch?v=nJv0jrZVjCg</a:t>
            </a:r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werkbladen</a:t>
            </a:r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40272"/>
              </p:ext>
            </p:extLst>
          </p:nvPr>
        </p:nvGraphicFramePr>
        <p:xfrm>
          <a:off x="5257800" y="0"/>
          <a:ext cx="5616575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775241" imgH="6320505" progId="Word.Document.12">
                  <p:embed/>
                </p:oleObj>
              </mc:Choice>
              <mc:Fallback>
                <p:oleObj name="Document" r:id="rId4" imgW="5775241" imgH="6320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0"/>
                        <a:ext cx="5616575" cy="615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  Kleuren kiezen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5" y="1690688"/>
            <a:ext cx="6103359" cy="4061509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457200"/>
            <a:ext cx="4289425" cy="9652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Bradley Hand ITC" panose="03070402050302030203" pitchFamily="66" charset="0"/>
              </a:rPr>
              <a:t>Kleuremotie of stemming</a:t>
            </a:r>
            <a:endParaRPr lang="nl-NL" b="1" dirty="0">
              <a:latin typeface="Bradley Hand ITC" panose="03070402050302030203" pitchFamily="66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b="18640"/>
          <a:stretch>
            <a:fillRect/>
          </a:stretch>
        </p:blipFill>
        <p:spPr>
          <a:xfrm>
            <a:off x="5308600" y="1241060"/>
            <a:ext cx="5805488" cy="458406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2600" y="1422400"/>
            <a:ext cx="4198937" cy="4749800"/>
          </a:xfrm>
        </p:spPr>
        <p:txBody>
          <a:bodyPr/>
          <a:lstStyle/>
          <a:p>
            <a:r>
              <a:rPr lang="nl-NL" dirty="0" smtClean="0">
                <a:latin typeface="Bradley Hand ITC" panose="03070402050302030203" pitchFamily="66" charset="0"/>
              </a:rPr>
              <a:t>Kleuren </a:t>
            </a:r>
            <a:r>
              <a:rPr lang="nl-NL" dirty="0">
                <a:latin typeface="Bradley Hand ITC" panose="03070402050302030203" pitchFamily="66" charset="0"/>
              </a:rPr>
              <a:t>maken een emotie of stemming los (dit is cultuur afhankelijk). Een emotie is een plotseling opkomend gevoel, waardoor je in verwarring kunt raken. </a:t>
            </a:r>
            <a:endParaRPr lang="nl-NL" dirty="0" smtClean="0">
              <a:latin typeface="Bradley Hand ITC" panose="03070402050302030203" pitchFamily="66" charset="0"/>
            </a:endParaRPr>
          </a:p>
          <a:p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 smtClean="0">
                <a:latin typeface="Bradley Hand ITC" panose="03070402050302030203" pitchFamily="66" charset="0"/>
              </a:rPr>
              <a:t>Een </a:t>
            </a:r>
            <a:r>
              <a:rPr lang="nl-NL" dirty="0">
                <a:latin typeface="Bradley Hand ITC" panose="03070402050302030203" pitchFamily="66" charset="0"/>
              </a:rPr>
              <a:t>stemming is een gemoedsgesteldheid of je humeur.</a:t>
            </a:r>
          </a:p>
          <a:p>
            <a:endParaRPr lang="nl-NL" dirty="0" smtClean="0">
              <a:latin typeface="Bradley Hand ITC" panose="03070402050302030203" pitchFamily="66" charset="0"/>
            </a:endParaRPr>
          </a:p>
          <a:p>
            <a:r>
              <a:rPr lang="nl-NL" dirty="0" smtClean="0">
                <a:latin typeface="Bradley Hand ITC" panose="03070402050302030203" pitchFamily="66" charset="0"/>
              </a:rPr>
              <a:t>Saaie</a:t>
            </a:r>
            <a:r>
              <a:rPr lang="nl-NL" dirty="0">
                <a:latin typeface="Bradley Hand ITC" panose="03070402050302030203" pitchFamily="66" charset="0"/>
              </a:rPr>
              <a:t>, grauwe kleuren zorgen voor een sombere stemming.</a:t>
            </a:r>
          </a:p>
          <a:p>
            <a:endParaRPr lang="nl-NL" dirty="0" smtClean="0">
              <a:latin typeface="Bradley Hand ITC" panose="03070402050302030203" pitchFamily="66" charset="0"/>
            </a:endParaRPr>
          </a:p>
          <a:p>
            <a:r>
              <a:rPr lang="nl-NL" dirty="0" smtClean="0">
                <a:latin typeface="Bradley Hand ITC" panose="03070402050302030203" pitchFamily="66" charset="0"/>
              </a:rPr>
              <a:t>Vrolijke </a:t>
            </a:r>
            <a:r>
              <a:rPr lang="nl-NL" dirty="0">
                <a:latin typeface="Bradley Hand ITC" panose="03070402050302030203" pitchFamily="66" charset="0"/>
              </a:rPr>
              <a:t>kleuren kunnen juist een opgewekte stemming oproepen.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0743"/>
            <a:ext cx="4445000" cy="4318793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latin typeface="Bradley Hand ITC" panose="03070402050302030203" pitchFamily="66" charset="0"/>
              </a:rPr>
              <a:t>Violet:</a:t>
            </a:r>
            <a:r>
              <a:rPr lang="nl-NL" sz="1050" dirty="0" smtClean="0">
                <a:latin typeface="Bradley Hand ITC" panose="03070402050302030203" pitchFamily="66" charset="0"/>
              </a:rPr>
              <a:t>__________________________________________________________________</a:t>
            </a:r>
            <a:br>
              <a:rPr lang="nl-NL" sz="1050" dirty="0" smtClean="0">
                <a:latin typeface="Bradley Hand ITC" panose="03070402050302030203" pitchFamily="66" charset="0"/>
              </a:rPr>
            </a:br>
            <a:r>
              <a:rPr lang="nl-NL" sz="1050" dirty="0">
                <a:latin typeface="Bradley Hand ITC" panose="03070402050302030203" pitchFamily="66" charset="0"/>
              </a:rPr>
              <a:t/>
            </a:r>
            <a:br>
              <a:rPr lang="nl-NL" sz="1050" dirty="0">
                <a:latin typeface="Bradley Hand ITC" panose="03070402050302030203" pitchFamily="66" charset="0"/>
              </a:rPr>
            </a:br>
            <a:r>
              <a:rPr lang="nl-NL" sz="1050" dirty="0" smtClean="0">
                <a:latin typeface="Bradley Hand ITC" panose="03070402050302030203" pitchFamily="66" charset="0"/>
              </a:rPr>
              <a:t>______________________________________________________________________________</a:t>
            </a:r>
            <a:br>
              <a:rPr lang="nl-NL" sz="1050" dirty="0" smtClean="0">
                <a:latin typeface="Bradley Hand ITC" panose="03070402050302030203" pitchFamily="66" charset="0"/>
              </a:rPr>
            </a:br>
            <a:r>
              <a:rPr lang="nl-NL" sz="1050" dirty="0">
                <a:latin typeface="Bradley Hand ITC" panose="03070402050302030203" pitchFamily="66" charset="0"/>
              </a:rPr>
              <a:t/>
            </a:r>
            <a:br>
              <a:rPr lang="nl-NL" sz="1050" dirty="0">
                <a:latin typeface="Bradley Hand ITC" panose="03070402050302030203" pitchFamily="66" charset="0"/>
              </a:rPr>
            </a:br>
            <a:r>
              <a:rPr lang="nl-NL" sz="1050" dirty="0" smtClean="0">
                <a:latin typeface="Bradley Hand ITC" panose="03070402050302030203" pitchFamily="66" charset="0"/>
              </a:rPr>
              <a:t/>
            </a:r>
            <a:br>
              <a:rPr lang="nl-NL" sz="1050" dirty="0" smtClean="0">
                <a:latin typeface="Bradley Hand ITC" panose="03070402050302030203" pitchFamily="66" charset="0"/>
              </a:rPr>
            </a:br>
            <a:r>
              <a:rPr lang="nl-NL" sz="1050" dirty="0" smtClean="0">
                <a:latin typeface="Bradley Hand ITC" panose="03070402050302030203" pitchFamily="66" charset="0"/>
              </a:rPr>
              <a:t>______________________________________________________________________________</a:t>
            </a:r>
            <a:r>
              <a:rPr lang="nl-NL" dirty="0" smtClean="0">
                <a:latin typeface="Bradley Hand ITC" panose="03070402050302030203" pitchFamily="66" charset="0"/>
              </a:rPr>
              <a:t/>
            </a:r>
            <a:br>
              <a:rPr lang="nl-NL" dirty="0" smtClean="0">
                <a:latin typeface="Bradley Hand ITC" panose="03070402050302030203" pitchFamily="66" charset="0"/>
              </a:rPr>
            </a:br>
            <a:r>
              <a:rPr lang="nl-NL" dirty="0" smtClean="0">
                <a:latin typeface="Bradley Hand ITC" panose="03070402050302030203" pitchFamily="66" charset="0"/>
              </a:rPr>
              <a:t/>
            </a:r>
            <a:br>
              <a:rPr lang="nl-NL" dirty="0" smtClean="0">
                <a:latin typeface="Bradley Hand ITC" panose="03070402050302030203" pitchFamily="66" charset="0"/>
              </a:rPr>
            </a:br>
            <a:r>
              <a:rPr lang="nl-NL" dirty="0" smtClean="0">
                <a:latin typeface="Bradley Hand ITC" panose="03070402050302030203" pitchFamily="66" charset="0"/>
              </a:rPr>
              <a:t/>
            </a:r>
            <a:br>
              <a:rPr lang="nl-NL" dirty="0" smtClean="0">
                <a:latin typeface="Bradley Hand ITC" panose="03070402050302030203" pitchFamily="66" charset="0"/>
              </a:rPr>
            </a:br>
            <a:r>
              <a:rPr lang="nl-NL" dirty="0" smtClean="0">
                <a:latin typeface="Bradley Hand ITC" panose="03070402050302030203" pitchFamily="66" charset="0"/>
              </a:rPr>
              <a:t/>
            </a:r>
            <a:br>
              <a:rPr lang="nl-NL" dirty="0" smtClean="0">
                <a:latin typeface="Bradley Hand ITC" panose="03070402050302030203" pitchFamily="66" charset="0"/>
              </a:rPr>
            </a:br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7" y="2324462"/>
            <a:ext cx="4222726" cy="4076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24" y="2324462"/>
            <a:ext cx="5115654" cy="407633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096000" y="103188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b="1" dirty="0" smtClean="0">
                <a:latin typeface="Bradley Hand ITC" panose="03070402050302030203" pitchFamily="66" charset="0"/>
              </a:rPr>
              <a:t>blauw</a:t>
            </a:r>
            <a:r>
              <a:rPr lang="nl-NL" sz="1050" b="1" dirty="0" smtClean="0">
                <a:latin typeface="Bradley Hand ITC" panose="03070402050302030203" pitchFamily="66" charset="0"/>
              </a:rPr>
              <a:t>:</a:t>
            </a:r>
            <a:r>
              <a:rPr lang="nl-NL" sz="1050" dirty="0" smtClean="0">
                <a:latin typeface="Bradley Hand ITC" panose="03070402050302030203" pitchFamily="66" charset="0"/>
              </a:rPr>
              <a:t>__________________________________________________________________</a:t>
            </a:r>
          </a:p>
          <a:p>
            <a:r>
              <a:rPr lang="nl-NL" sz="1050" dirty="0">
                <a:latin typeface="Bradley Hand ITC" panose="03070402050302030203" pitchFamily="66" charset="0"/>
              </a:rPr>
              <a:t/>
            </a:r>
            <a:br>
              <a:rPr lang="nl-NL" sz="1050" dirty="0">
                <a:latin typeface="Bradley Hand ITC" panose="03070402050302030203" pitchFamily="66" charset="0"/>
              </a:rPr>
            </a:br>
            <a:r>
              <a:rPr lang="nl-NL" sz="1050" dirty="0">
                <a:latin typeface="Bradley Hand ITC" panose="03070402050302030203" pitchFamily="66" charset="0"/>
              </a:rPr>
              <a:t>______________________________________________________________________________</a:t>
            </a:r>
            <a:br>
              <a:rPr lang="nl-NL" sz="1050" dirty="0">
                <a:latin typeface="Bradley Hand ITC" panose="03070402050302030203" pitchFamily="66" charset="0"/>
              </a:rPr>
            </a:br>
            <a:r>
              <a:rPr lang="nl-NL" sz="1050" dirty="0">
                <a:latin typeface="Bradley Hand ITC" panose="03070402050302030203" pitchFamily="66" charset="0"/>
              </a:rPr>
              <a:t/>
            </a:r>
            <a:br>
              <a:rPr lang="nl-NL" sz="1050" dirty="0">
                <a:latin typeface="Bradley Hand ITC" panose="03070402050302030203" pitchFamily="66" charset="0"/>
              </a:rPr>
            </a:br>
            <a:r>
              <a:rPr lang="nl-NL" sz="1050" dirty="0">
                <a:latin typeface="Bradley Hand ITC" panose="03070402050302030203" pitchFamily="66" charset="0"/>
              </a:rPr>
              <a:t>______________________________________________________________________________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836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61555" y="731116"/>
            <a:ext cx="5818871" cy="1325563"/>
          </a:xfrm>
        </p:spPr>
        <p:txBody>
          <a:bodyPr>
            <a:normAutofit fontScale="90000"/>
          </a:bodyPr>
          <a:lstStyle/>
          <a:p>
            <a:r>
              <a:rPr lang="nl-NL" sz="2200" dirty="0" smtClean="0">
                <a:latin typeface="Bradley Hand ITC" panose="03070402050302030203" pitchFamily="66" charset="0"/>
              </a:rPr>
              <a:t>Groen</a:t>
            </a:r>
            <a:r>
              <a:rPr lang="nl-NL" sz="3100" dirty="0" smtClean="0">
                <a:latin typeface="Bradley Hand ITC" panose="03070402050302030203" pitchFamily="66" charset="0"/>
              </a:rPr>
              <a:t>:</a:t>
            </a:r>
            <a:r>
              <a:rPr lang="nl-NL" sz="1200" dirty="0" smtClean="0">
                <a:latin typeface="Bradley Hand ITC" panose="03070402050302030203" pitchFamily="66" charset="0"/>
              </a:rPr>
              <a:t>_______________________________________________________________________________________</a:t>
            </a:r>
            <a:r>
              <a:rPr lang="nl-NL" sz="2000" dirty="0" smtClean="0">
                <a:latin typeface="Bradley Hand ITC" panose="03070402050302030203" pitchFamily="66" charset="0"/>
              </a:rPr>
              <a:t/>
            </a:r>
            <a:br>
              <a:rPr lang="nl-NL" sz="2000" dirty="0" smtClean="0">
                <a:latin typeface="Bradley Hand ITC" panose="03070402050302030203" pitchFamily="66" charset="0"/>
              </a:rPr>
            </a:br>
            <a:r>
              <a:rPr lang="nl-NL" sz="2000" dirty="0" smtClean="0">
                <a:latin typeface="Bradley Hand ITC" panose="03070402050302030203" pitchFamily="66" charset="0"/>
              </a:rPr>
              <a:t/>
            </a:r>
            <a:br>
              <a:rPr lang="nl-NL" sz="2000" dirty="0" smtClean="0">
                <a:latin typeface="Bradley Hand ITC" panose="03070402050302030203" pitchFamily="66" charset="0"/>
              </a:rPr>
            </a:br>
            <a:r>
              <a:rPr lang="nl-NL" sz="2200" dirty="0" smtClean="0">
                <a:latin typeface="Bradley Hand ITC" panose="03070402050302030203" pitchFamily="66" charset="0"/>
              </a:rPr>
              <a:t>Oranje</a:t>
            </a:r>
            <a:r>
              <a:rPr lang="nl-NL" sz="1200" dirty="0" smtClean="0">
                <a:latin typeface="Bradley Hand ITC" panose="03070402050302030203" pitchFamily="66" charset="0"/>
              </a:rPr>
              <a:t>:_______________________________________________________________________________________</a:t>
            </a:r>
            <a:br>
              <a:rPr lang="nl-NL" sz="1200" dirty="0" smtClean="0">
                <a:latin typeface="Bradley Hand ITC" panose="03070402050302030203" pitchFamily="66" charset="0"/>
              </a:rPr>
            </a:br>
            <a:endParaRPr lang="nl-NL" sz="1200" dirty="0">
              <a:latin typeface="Bradley Hand ITC" panose="03070402050302030203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853"/>
            <a:ext cx="5181600" cy="2914881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7" y="365125"/>
            <a:ext cx="4322554" cy="5811838"/>
          </a:xfr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0" y="377825"/>
            <a:ext cx="10515600" cy="1325563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latin typeface="Bradley Hand ITC" panose="03070402050302030203" pitchFamily="66" charset="0"/>
              </a:rPr>
              <a:t>Rood</a:t>
            </a:r>
            <a:r>
              <a:rPr lang="nl-NL" sz="1050" dirty="0" smtClean="0">
                <a:latin typeface="Bradley Hand ITC" panose="03070402050302030203" pitchFamily="66" charset="0"/>
              </a:rPr>
              <a:t>:_________________________________________________________________		</a:t>
            </a:r>
            <a:r>
              <a:rPr lang="nl-NL" sz="2000" b="1" dirty="0" smtClean="0">
                <a:latin typeface="Bradley Hand ITC" panose="03070402050302030203" pitchFamily="66" charset="0"/>
              </a:rPr>
              <a:t>Roze</a:t>
            </a:r>
            <a:r>
              <a:rPr lang="nl-NL" sz="1050" dirty="0" smtClean="0">
                <a:latin typeface="Bradley Hand ITC" panose="03070402050302030203" pitchFamily="66" charset="0"/>
              </a:rPr>
              <a:t>:_____________________________________________________________________</a:t>
            </a:r>
            <a:br>
              <a:rPr lang="nl-NL" sz="1050" dirty="0" smtClean="0">
                <a:latin typeface="Bradley Hand ITC" panose="03070402050302030203" pitchFamily="66" charset="0"/>
              </a:rPr>
            </a:br>
            <a:r>
              <a:rPr lang="nl-NL" sz="1050" dirty="0" smtClean="0">
                <a:latin typeface="Bradley Hand ITC" panose="03070402050302030203" pitchFamily="66" charset="0"/>
              </a:rPr>
              <a:t/>
            </a:r>
            <a:br>
              <a:rPr lang="nl-NL" sz="1050" dirty="0" smtClean="0">
                <a:latin typeface="Bradley Hand ITC" panose="03070402050302030203" pitchFamily="66" charset="0"/>
              </a:rPr>
            </a:br>
            <a:r>
              <a:rPr lang="nl-NL" sz="1050" dirty="0" smtClean="0">
                <a:latin typeface="Bradley Hand ITC" panose="03070402050302030203" pitchFamily="66" charset="0"/>
              </a:rPr>
              <a:t>____________________________________________________________________________		___________________________________________________________________________</a:t>
            </a:r>
            <a:endParaRPr lang="nl-NL" sz="1050" dirty="0">
              <a:latin typeface="Bradley Hand ITC" panose="03070402050302030203" pitchFamily="66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werkbladen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4" y="2473036"/>
            <a:ext cx="4977639" cy="3312392"/>
          </a:xfrm>
          <a:prstGeom prst="rect">
            <a:avLst/>
          </a:prstGeom>
        </p:spPr>
      </p:pic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96" y="2473036"/>
            <a:ext cx="4976513" cy="33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8738DB3A22B4C872E1F7FD661A94F" ma:contentTypeVersion="5" ma:contentTypeDescription="Een nieuw document maken." ma:contentTypeScope="" ma:versionID="e1b3f21c2958a1e264ac5b213a66da9b">
  <xsd:schema xmlns:xsd="http://www.w3.org/2001/XMLSchema" xmlns:xs="http://www.w3.org/2001/XMLSchema" xmlns:p="http://schemas.microsoft.com/office/2006/metadata/properties" xmlns:ns2="e72db9bd-d4cc-45dd-85ac-4e58330cf926" targetNamespace="http://schemas.microsoft.com/office/2006/metadata/properties" ma:root="true" ma:fieldsID="3bc6cf0ef688c8b5fc893a55aa558762" ns2:_="">
    <xsd:import namespace="e72db9bd-d4cc-45dd-85ac-4e58330cf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b9bd-d4cc-45dd-85ac-4e58330cf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0FD6B-B4E1-42C2-9351-12AD2DA3F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6C4AAF-D6C1-472C-A911-482AF40E8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db9bd-d4cc-45dd-85ac-4e58330cf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7F80C8-81C4-4D64-B087-BEC1F0A78F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72db9bd-d4cc-45dd-85ac-4e58330cf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236</Words>
  <Application>Microsoft Office PowerPoint</Application>
  <PresentationFormat>Breedbeeld</PresentationFormat>
  <Paragraphs>185</Paragraphs>
  <Slides>25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40" baseType="lpstr">
      <vt:lpstr>Arial</vt:lpstr>
      <vt:lpstr>Bahnschrift SemiBold</vt:lpstr>
      <vt:lpstr>Bookman Old Style</vt:lpstr>
      <vt:lpstr>Bradley Hand ITC</vt:lpstr>
      <vt:lpstr>Calibri</vt:lpstr>
      <vt:lpstr>Calibri Light</vt:lpstr>
      <vt:lpstr>Century Gothic</vt:lpstr>
      <vt:lpstr>Cooper Std Black</vt:lpstr>
      <vt:lpstr>Courier New</vt:lpstr>
      <vt:lpstr>Giddyup Std</vt:lpstr>
      <vt:lpstr>Lucida Handwriting</vt:lpstr>
      <vt:lpstr>Tahoma</vt:lpstr>
      <vt:lpstr>Times New Roman</vt:lpstr>
      <vt:lpstr>Office Theme</vt:lpstr>
      <vt:lpstr>Document</vt:lpstr>
      <vt:lpstr>Kleur werkbladen</vt:lpstr>
      <vt:lpstr>Wat is kleur ?</vt:lpstr>
      <vt:lpstr>Hoe zit dat dan bij wit, zwart en grijs? In theorie zijn dit geen kleuren.   </vt:lpstr>
      <vt:lpstr>De kleurencirkel</vt:lpstr>
      <vt:lpstr>  Kleuren kiezen</vt:lpstr>
      <vt:lpstr>Kleuremotie of stemming</vt:lpstr>
      <vt:lpstr>Violet:__________________________________________________________________  ______________________________________________________________________________   ______________________________________________________________________________    </vt:lpstr>
      <vt:lpstr>Groen:_______________________________________________________________________________________  Oranje:_______________________________________________________________________________________ </vt:lpstr>
      <vt:lpstr>Rood:_________________________________________________________________  Roze:_____________________________________________________________________  ____________________________________________________________________________  ___________________________________________________________________________</vt:lpstr>
      <vt:lpstr>Wit: ________________________________  Zwart: _____________________________</vt:lpstr>
      <vt:lpstr>kleurcontrasten</vt:lpstr>
      <vt:lpstr>Warm-Koud contrast</vt:lpstr>
      <vt:lpstr>Licht/donker contrast zwart-wit of zwart-geel</vt:lpstr>
      <vt:lpstr>Complementair contrast</vt:lpstr>
      <vt:lpstr>kwaliteitscontrast</vt:lpstr>
      <vt:lpstr>Kleuren en interieurstijlen</vt:lpstr>
      <vt:lpstr>Trendy</vt:lpstr>
      <vt:lpstr>klassiek</vt:lpstr>
      <vt:lpstr>Retro/vintage</vt:lpstr>
      <vt:lpstr>landelijk</vt:lpstr>
      <vt:lpstr>Chique</vt:lpstr>
      <vt:lpstr>Basic</vt:lpstr>
      <vt:lpstr>Industrieel</vt:lpstr>
      <vt:lpstr>Landelijk</vt:lpstr>
      <vt:lpstr>Romantisch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Kleur deel 1</dc:title>
  <dc:creator>Rikken P. (Petra)</dc:creator>
  <cp:lastModifiedBy>Tineke</cp:lastModifiedBy>
  <cp:revision>42</cp:revision>
  <dcterms:created xsi:type="dcterms:W3CDTF">2014-03-24T11:04:35Z</dcterms:created>
  <dcterms:modified xsi:type="dcterms:W3CDTF">2018-11-14T15:26:56Z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0x0101001768738DB3A22B4C872E1F7FD661A94F</vt:lpwstr>
  </property>
</Properties>
</file>